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5" r:id="rId3"/>
    <p:sldId id="270" r:id="rId4"/>
    <p:sldId id="268" r:id="rId5"/>
    <p:sldId id="269" r:id="rId6"/>
    <p:sldId id="271" r:id="rId7"/>
    <p:sldId id="258"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78"/>
    <p:restoredTop sz="96327"/>
  </p:normalViewPr>
  <p:slideViewPr>
    <p:cSldViewPr snapToGrid="0" snapToObjects="1">
      <p:cViewPr varScale="1">
        <p:scale>
          <a:sx n="151" d="100"/>
          <a:sy n="151" d="100"/>
        </p:scale>
        <p:origin x="208"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AE6AE-C04C-F142-A3EE-83F7548276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6F2100-A968-FF49-8FE8-0D60C92B6D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9EB4B6-4516-5849-B735-CBEE9AE701AE}"/>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1C394FC5-6883-9446-9DC6-1BCA089E0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70C9F-5413-7C43-B6CA-A97820DC5BE1}"/>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822231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BD212-DD3A-9F40-A0E7-5EC78DC508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158AF8-439C-7541-9491-D53AB13B0B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09E1A-E2A1-3A41-A5AD-6D32191B8DED}"/>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00EC9F7E-CB05-ED4A-9D59-CD5A2B130D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1D0AA3-5F21-524A-A609-EC605C806204}"/>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601862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645A3-F593-7444-831E-A618952EB2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ABC7E-A579-DF46-BDCD-4BA2098CC3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EB98E-27A3-2140-A3BC-15639D34C215}"/>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56CB3569-43E8-784F-84DE-E2D7484249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1E4E21-2C64-E548-A0E4-A4162D14A9BB}"/>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246853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10F92-799B-7F49-9DA7-FBA95F60CF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E67238-0A1F-0640-A6EE-49CE7C66D0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CF776-BDCA-9F43-B2F2-6CD98E113202}"/>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433DFA1E-46A7-3A44-A786-A8A6FA4B0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A7829-4FAF-8049-B0C5-DD4A86547B6E}"/>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581832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8FEBA-EE11-0641-8BE1-00328F4973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4E4439-3122-5A4C-8820-A3206B075A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5E5F71-2621-5546-A9DA-53F2CD7EA789}"/>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683EBE5A-8B29-A545-8C5F-2CB2FB6FD6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69C5FD-11D3-314A-8FC6-011EB7C328BC}"/>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812217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0B1CF-D6BB-FB4C-8815-CEDDF8E968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5793E1-8958-3248-AB98-885517B59D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B8491E-4FEE-CA4F-B7D6-082985A324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C46D05-D692-3447-BE1F-A2C365BF849B}"/>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6" name="Footer Placeholder 5">
            <a:extLst>
              <a:ext uri="{FF2B5EF4-FFF2-40B4-BE49-F238E27FC236}">
                <a16:creationId xmlns:a16="http://schemas.microsoft.com/office/drawing/2014/main" id="{AA65BEB1-3C44-7546-A627-AD81CB14C7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10D7A4-FA18-ED40-AE01-80F63F3AA1A8}"/>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264360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3130B-AA66-C44E-822B-02E8EF89DC7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63A5E0-12DB-D642-B744-78A9E8DA1F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FAFD76-63AB-7E48-A865-9F8EA1892C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18C7DA-3710-5C48-88B6-A2FA9A4301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E932DA-9E61-0E45-82E0-A1966DB92A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3F8CE8-8F54-AA42-B65A-1651AA29445C}"/>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8" name="Footer Placeholder 7">
            <a:extLst>
              <a:ext uri="{FF2B5EF4-FFF2-40B4-BE49-F238E27FC236}">
                <a16:creationId xmlns:a16="http://schemas.microsoft.com/office/drawing/2014/main" id="{DD8C3CF4-F9CA-4542-A64D-A7E91D9B0E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0D56FA-BB31-AD4D-99C2-680827518EBA}"/>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35649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C6F3E-9C39-0E4C-9F89-A2B8E2E694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450238-C33F-9C4E-B4C9-CDF3C9A737DB}"/>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4" name="Footer Placeholder 3">
            <a:extLst>
              <a:ext uri="{FF2B5EF4-FFF2-40B4-BE49-F238E27FC236}">
                <a16:creationId xmlns:a16="http://schemas.microsoft.com/office/drawing/2014/main" id="{EA24E9B1-AEA8-6C45-B326-BB780CD18F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D533AE-A715-8A4D-A6C3-C6697D4D45C2}"/>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932937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C08F19-31E7-9040-A47B-0B0E2A6CB25B}"/>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3" name="Footer Placeholder 2">
            <a:extLst>
              <a:ext uri="{FF2B5EF4-FFF2-40B4-BE49-F238E27FC236}">
                <a16:creationId xmlns:a16="http://schemas.microsoft.com/office/drawing/2014/main" id="{88F6E752-9D2A-C54A-B360-C75F6B3F76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2EB3A2-195D-1145-9A67-DCA1C59DAB8B}"/>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868588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64ADE-E965-7546-AF8E-0296B7B6FC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1562AE3-3428-8041-97E7-C07C03B93B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7E60E0-7C0E-4840-A499-38F1F1B919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897CF8-B892-6C4C-A568-F36CFBBF7971}"/>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6" name="Footer Placeholder 5">
            <a:extLst>
              <a:ext uri="{FF2B5EF4-FFF2-40B4-BE49-F238E27FC236}">
                <a16:creationId xmlns:a16="http://schemas.microsoft.com/office/drawing/2014/main" id="{0DF48AF7-A715-8549-B530-B563017FB8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C60C6F-4FA0-3644-B6D7-42BE0A9C17DB}"/>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3217130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BFA9A-5682-E644-B0A9-7A42740595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58C648-6BC5-0D4C-A8A0-954C0258DA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9B82D1-F579-E547-B720-ECCB9F4354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B1E327-273D-0247-A524-F8C296A2564E}"/>
              </a:ext>
            </a:extLst>
          </p:cNvPr>
          <p:cNvSpPr>
            <a:spLocks noGrp="1"/>
          </p:cNvSpPr>
          <p:nvPr>
            <p:ph type="dt" sz="half" idx="10"/>
          </p:nvPr>
        </p:nvSpPr>
        <p:spPr/>
        <p:txBody>
          <a:bodyPr/>
          <a:lstStyle/>
          <a:p>
            <a:fld id="{5E0517F6-90F5-BA47-877F-86B95938EA38}" type="datetimeFigureOut">
              <a:rPr lang="en-US" smtClean="0"/>
              <a:t>10/6/22</a:t>
            </a:fld>
            <a:endParaRPr lang="en-US"/>
          </a:p>
        </p:txBody>
      </p:sp>
      <p:sp>
        <p:nvSpPr>
          <p:cNvPr id="6" name="Footer Placeholder 5">
            <a:extLst>
              <a:ext uri="{FF2B5EF4-FFF2-40B4-BE49-F238E27FC236}">
                <a16:creationId xmlns:a16="http://schemas.microsoft.com/office/drawing/2014/main" id="{AA663C7C-F151-EC4C-8293-51A6F6D568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CE987A-9AA9-9047-89D4-820866B2A809}"/>
              </a:ext>
            </a:extLst>
          </p:cNvPr>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534281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EECA01-E061-A047-986B-460E4A8A23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42FA4E-D6F4-CD4A-B3F3-86FEABA615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1665F-FA60-F745-AD3D-8FBBAD94C8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0517F6-90F5-BA47-877F-86B95938EA38}" type="datetimeFigureOut">
              <a:rPr lang="en-US" smtClean="0"/>
              <a:t>10/6/22</a:t>
            </a:fld>
            <a:endParaRPr lang="en-US"/>
          </a:p>
        </p:txBody>
      </p:sp>
      <p:sp>
        <p:nvSpPr>
          <p:cNvPr id="5" name="Footer Placeholder 4">
            <a:extLst>
              <a:ext uri="{FF2B5EF4-FFF2-40B4-BE49-F238E27FC236}">
                <a16:creationId xmlns:a16="http://schemas.microsoft.com/office/drawing/2014/main" id="{A774C96A-400E-3A4C-AA15-1BC6F2925F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50F446-08DD-F645-B564-4F0B29ABAF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1E353E-7DBF-1E49-8B1F-211E07840A47}" type="slidenum">
              <a:rPr lang="en-US" smtClean="0"/>
              <a:t>‹#›</a:t>
            </a:fld>
            <a:endParaRPr lang="en-US"/>
          </a:p>
        </p:txBody>
      </p:sp>
    </p:spTree>
    <p:extLst>
      <p:ext uri="{BB962C8B-B14F-4D97-AF65-F5344CB8AC3E}">
        <p14:creationId xmlns:p14="http://schemas.microsoft.com/office/powerpoint/2010/main" val="2961462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about:blank"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about:blank"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about:blan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about:blank"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57CAC-95C0-944D-BE81-ECBF89CCECB9}"/>
              </a:ext>
            </a:extLst>
          </p:cNvPr>
          <p:cNvSpPr>
            <a:spLocks noGrp="1"/>
          </p:cNvSpPr>
          <p:nvPr>
            <p:ph type="ctrTitle"/>
          </p:nvPr>
        </p:nvSpPr>
        <p:spPr/>
        <p:txBody>
          <a:bodyPr/>
          <a:lstStyle/>
          <a:p>
            <a:r>
              <a:rPr lang="en-US" dirty="0"/>
              <a:t>BRAND PORTAL DASHBOARD</a:t>
            </a:r>
          </a:p>
        </p:txBody>
      </p:sp>
      <p:sp>
        <p:nvSpPr>
          <p:cNvPr id="3" name="Subtitle 2">
            <a:extLst>
              <a:ext uri="{FF2B5EF4-FFF2-40B4-BE49-F238E27FC236}">
                <a16:creationId xmlns:a16="http://schemas.microsoft.com/office/drawing/2014/main" id="{29A722C9-D7D6-4B4D-AD20-BB1869D373EB}"/>
              </a:ext>
            </a:extLst>
          </p:cNvPr>
          <p:cNvSpPr>
            <a:spLocks noGrp="1"/>
          </p:cNvSpPr>
          <p:nvPr>
            <p:ph type="subTitle" idx="1"/>
          </p:nvPr>
        </p:nvSpPr>
        <p:spPr/>
        <p:txBody>
          <a:bodyPr/>
          <a:lstStyle/>
          <a:p>
            <a:r>
              <a:rPr lang="en-US" i="1" dirty="0"/>
              <a:t>BROWN BAG SESSION</a:t>
            </a:r>
          </a:p>
        </p:txBody>
      </p:sp>
    </p:spTree>
    <p:extLst>
      <p:ext uri="{BB962C8B-B14F-4D97-AF65-F5344CB8AC3E}">
        <p14:creationId xmlns:p14="http://schemas.microsoft.com/office/powerpoint/2010/main" val="431295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0CE60-F37C-C842-9867-9392E094BE1D}"/>
              </a:ext>
            </a:extLst>
          </p:cNvPr>
          <p:cNvSpPr>
            <a:spLocks noGrp="1"/>
          </p:cNvSpPr>
          <p:nvPr>
            <p:ph type="title"/>
          </p:nvPr>
        </p:nvSpPr>
        <p:spPr>
          <a:xfrm>
            <a:off x="838200" y="24617"/>
            <a:ext cx="10515600" cy="1094520"/>
          </a:xfrm>
        </p:spPr>
        <p:txBody>
          <a:bodyPr/>
          <a:lstStyle/>
          <a:p>
            <a:pPr algn="ctr"/>
            <a:r>
              <a:rPr lang="en-US" dirty="0"/>
              <a:t>What Is Brand Portal? </a:t>
            </a:r>
            <a:endParaRPr lang="en-US" sz="2400" dirty="0"/>
          </a:p>
        </p:txBody>
      </p:sp>
      <p:sp>
        <p:nvSpPr>
          <p:cNvPr id="10" name="TextBox 9">
            <a:extLst>
              <a:ext uri="{FF2B5EF4-FFF2-40B4-BE49-F238E27FC236}">
                <a16:creationId xmlns:a16="http://schemas.microsoft.com/office/drawing/2014/main" id="{AE1442C4-FCD4-094C-BED0-3A09BDF261E4}"/>
              </a:ext>
            </a:extLst>
          </p:cNvPr>
          <p:cNvSpPr txBox="1"/>
          <p:nvPr/>
        </p:nvSpPr>
        <p:spPr>
          <a:xfrm>
            <a:off x="1410989" y="846458"/>
            <a:ext cx="10376079" cy="1354217"/>
          </a:xfrm>
          <a:prstGeom prst="rect">
            <a:avLst/>
          </a:prstGeom>
          <a:noFill/>
        </p:spPr>
        <p:txBody>
          <a:bodyPr wrap="square" rtlCol="0">
            <a:spAutoFit/>
          </a:bodyPr>
          <a:lstStyle/>
          <a:p>
            <a:r>
              <a:rPr lang="en-US" sz="1600" b="0" i="0" dirty="0">
                <a:solidFill>
                  <a:srgbClr val="333333"/>
                </a:solidFill>
                <a:effectLst/>
                <a:latin typeface="-apple-system"/>
              </a:rPr>
              <a:t>Brand Portal, also known as </a:t>
            </a:r>
            <a:r>
              <a:rPr lang="en-US" sz="1600" b="0" i="0" dirty="0" err="1">
                <a:solidFill>
                  <a:srgbClr val="333333"/>
                </a:solidFill>
                <a:effectLst/>
                <a:latin typeface="-apple-system"/>
              </a:rPr>
              <a:t>RoPro</a:t>
            </a:r>
            <a:r>
              <a:rPr lang="en-US" sz="1600" b="0" i="0" dirty="0">
                <a:solidFill>
                  <a:srgbClr val="333333"/>
                </a:solidFill>
                <a:effectLst/>
                <a:latin typeface="-apple-system"/>
              </a:rPr>
              <a:t> - </a:t>
            </a:r>
            <a:r>
              <a:rPr lang="en-US" sz="1600" b="0" i="0" u="sng" strike="noStrike" dirty="0">
                <a:solidFill>
                  <a:srgbClr val="172B4D"/>
                </a:solidFill>
                <a:effectLst/>
                <a:latin typeface="-apple-system"/>
                <a:hlinkClick r:id="rId2"/>
              </a:rPr>
              <a:t>Rights Owner Protection Program</a:t>
            </a:r>
            <a:r>
              <a:rPr lang="en-US" sz="1600" b="0" i="0" dirty="0">
                <a:solidFill>
                  <a:srgbClr val="333333"/>
                </a:solidFill>
                <a:effectLst/>
                <a:latin typeface="-apple-system"/>
              </a:rPr>
              <a:t> is the portal that will act as the interface for brands and rights owners. It </a:t>
            </a:r>
            <a:r>
              <a:rPr lang="en-US" sz="1600" b="0" i="0" dirty="0">
                <a:solidFill>
                  <a:srgbClr val="404040"/>
                </a:solidFill>
                <a:effectLst/>
                <a:latin typeface="-apple-system"/>
              </a:rPr>
              <a:t>will allow owners of intellectual property (IP) rights and their authorized representatives to report </a:t>
            </a:r>
            <a:r>
              <a:rPr lang="en-US" sz="1600" b="0" i="0" dirty="0" err="1">
                <a:solidFill>
                  <a:srgbClr val="404040"/>
                </a:solidFill>
                <a:effectLst/>
                <a:latin typeface="-apple-system"/>
              </a:rPr>
              <a:t>Walmart.com</a:t>
            </a:r>
            <a:r>
              <a:rPr lang="en-US" sz="1600" b="0" i="0" dirty="0">
                <a:solidFill>
                  <a:srgbClr val="404040"/>
                </a:solidFill>
                <a:effectLst/>
                <a:latin typeface="-apple-system"/>
              </a:rPr>
              <a:t> listings that may infringe on those rights. Rights Owners can register their brands onto the brand portal, update company/brand/trademark information, add/remove reporters and raise and track claims.</a:t>
            </a:r>
            <a:br>
              <a:rPr lang="en-US" b="0" i="0" dirty="0">
                <a:solidFill>
                  <a:srgbClr val="404040"/>
                </a:solidFill>
                <a:effectLst/>
                <a:latin typeface="-apple-system"/>
              </a:rPr>
            </a:br>
            <a:endParaRPr lang="en-US" b="0" i="0" dirty="0">
              <a:solidFill>
                <a:srgbClr val="333333"/>
              </a:solidFill>
              <a:effectLst/>
              <a:latin typeface="-apple-system"/>
            </a:endParaRPr>
          </a:p>
        </p:txBody>
      </p:sp>
      <p:pic>
        <p:nvPicPr>
          <p:cNvPr id="5" name="Content Placeholder 4" descr="Graphical user interface, website&#10;&#10;Description automatically generated">
            <a:extLst>
              <a:ext uri="{FF2B5EF4-FFF2-40B4-BE49-F238E27FC236}">
                <a16:creationId xmlns:a16="http://schemas.microsoft.com/office/drawing/2014/main" id="{C3E21E60-3DE9-439B-87AF-F77653B49585}"/>
              </a:ext>
            </a:extLst>
          </p:cNvPr>
          <p:cNvPicPr>
            <a:picLocks noGrp="1" noChangeAspect="1"/>
          </p:cNvPicPr>
          <p:nvPr>
            <p:ph idx="1"/>
          </p:nvPr>
        </p:nvPicPr>
        <p:blipFill>
          <a:blip r:embed="rId3"/>
          <a:stretch>
            <a:fillRect/>
          </a:stretch>
        </p:blipFill>
        <p:spPr>
          <a:xfrm>
            <a:off x="2052582" y="1940978"/>
            <a:ext cx="7765102" cy="4604832"/>
          </a:xfrm>
        </p:spPr>
      </p:pic>
    </p:spTree>
    <p:extLst>
      <p:ext uri="{BB962C8B-B14F-4D97-AF65-F5344CB8AC3E}">
        <p14:creationId xmlns:p14="http://schemas.microsoft.com/office/powerpoint/2010/main" val="777953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0CE60-F37C-C842-9867-9392E094BE1D}"/>
              </a:ext>
            </a:extLst>
          </p:cNvPr>
          <p:cNvSpPr>
            <a:spLocks noGrp="1"/>
          </p:cNvSpPr>
          <p:nvPr>
            <p:ph type="title"/>
          </p:nvPr>
        </p:nvSpPr>
        <p:spPr>
          <a:xfrm>
            <a:off x="838200" y="346654"/>
            <a:ext cx="10515600" cy="1325563"/>
          </a:xfrm>
        </p:spPr>
        <p:txBody>
          <a:bodyPr/>
          <a:lstStyle/>
          <a:p>
            <a:pPr algn="ctr"/>
            <a:r>
              <a:rPr lang="en-US" dirty="0"/>
              <a:t>What Are Counterfeit Items? </a:t>
            </a:r>
            <a:br>
              <a:rPr lang="en-US" dirty="0"/>
            </a:br>
            <a:r>
              <a:rPr lang="en-US" sz="2400" dirty="0"/>
              <a:t>(And why we should care)</a:t>
            </a:r>
          </a:p>
        </p:txBody>
      </p:sp>
      <p:pic>
        <p:nvPicPr>
          <p:cNvPr id="9" name="Content Placeholder 8" descr="Graphical user interface&#10;&#10;Description automatically generated">
            <a:extLst>
              <a:ext uri="{FF2B5EF4-FFF2-40B4-BE49-F238E27FC236}">
                <a16:creationId xmlns:a16="http://schemas.microsoft.com/office/drawing/2014/main" id="{AAF540D1-4AD7-BE45-935B-EB37887E8200}"/>
              </a:ext>
            </a:extLst>
          </p:cNvPr>
          <p:cNvPicPr>
            <a:picLocks noGrp="1" noChangeAspect="1"/>
          </p:cNvPicPr>
          <p:nvPr>
            <p:ph idx="1"/>
          </p:nvPr>
        </p:nvPicPr>
        <p:blipFill>
          <a:blip r:embed="rId2"/>
          <a:stretch>
            <a:fillRect/>
          </a:stretch>
        </p:blipFill>
        <p:spPr>
          <a:xfrm>
            <a:off x="1161333" y="1825625"/>
            <a:ext cx="6143362" cy="4351338"/>
          </a:xfrm>
        </p:spPr>
      </p:pic>
      <p:sp>
        <p:nvSpPr>
          <p:cNvPr id="10" name="TextBox 9">
            <a:extLst>
              <a:ext uri="{FF2B5EF4-FFF2-40B4-BE49-F238E27FC236}">
                <a16:creationId xmlns:a16="http://schemas.microsoft.com/office/drawing/2014/main" id="{AE1442C4-FCD4-094C-BED0-3A09BDF261E4}"/>
              </a:ext>
            </a:extLst>
          </p:cNvPr>
          <p:cNvSpPr txBox="1"/>
          <p:nvPr/>
        </p:nvSpPr>
        <p:spPr>
          <a:xfrm>
            <a:off x="7469024" y="1919629"/>
            <a:ext cx="4298533" cy="3970318"/>
          </a:xfrm>
          <a:prstGeom prst="rect">
            <a:avLst/>
          </a:prstGeom>
          <a:noFill/>
        </p:spPr>
        <p:txBody>
          <a:bodyPr wrap="square" rtlCol="0">
            <a:spAutoFit/>
          </a:bodyPr>
          <a:lstStyle/>
          <a:p>
            <a:pPr marL="342900" indent="-342900">
              <a:buFont typeface="Wingdings" pitchFamily="2" charset="2"/>
              <a:buChar char="Ø"/>
            </a:pPr>
            <a:r>
              <a:rPr lang="en-US" dirty="0"/>
              <a:t>Counterfeit goods are intended to appear authentic but are fake. </a:t>
            </a:r>
          </a:p>
          <a:p>
            <a:pPr marL="342900" indent="-342900">
              <a:buFont typeface="Wingdings" pitchFamily="2" charset="2"/>
              <a:buChar char="Ø"/>
            </a:pPr>
            <a:endParaRPr lang="en-US" dirty="0"/>
          </a:p>
          <a:p>
            <a:pPr marL="342900" indent="-342900">
              <a:buFont typeface="Wingdings" pitchFamily="2" charset="2"/>
              <a:buChar char="Ø"/>
            </a:pPr>
            <a:r>
              <a:rPr lang="en-US" dirty="0"/>
              <a:t>Walmart would be liable for legal suits by sellers exasperated due to the impact on their business by counterfeit sales</a:t>
            </a:r>
          </a:p>
          <a:p>
            <a:endParaRPr lang="en-US" dirty="0"/>
          </a:p>
          <a:p>
            <a:pPr marL="342900" indent="-342900">
              <a:buFont typeface="Wingdings" pitchFamily="2" charset="2"/>
              <a:buChar char="Ø"/>
            </a:pPr>
            <a:r>
              <a:rPr lang="en-US" dirty="0"/>
              <a:t>Customers or Sellers can raise a counterfeit claim using the IP Web Form of Brand Portal - Any mention of details supporting why a product may be counterfeit and/or a test purchase placed will warrant a counterfeit investigation.</a:t>
            </a:r>
          </a:p>
        </p:txBody>
      </p:sp>
    </p:spTree>
    <p:extLst>
      <p:ext uri="{BB962C8B-B14F-4D97-AF65-F5344CB8AC3E}">
        <p14:creationId xmlns:p14="http://schemas.microsoft.com/office/powerpoint/2010/main" val="1318310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AC96-5592-D849-B9BB-64FFBB2AA832}"/>
              </a:ext>
            </a:extLst>
          </p:cNvPr>
          <p:cNvSpPr>
            <a:spLocks noGrp="1"/>
          </p:cNvSpPr>
          <p:nvPr>
            <p:ph type="title"/>
          </p:nvPr>
        </p:nvSpPr>
        <p:spPr>
          <a:xfrm>
            <a:off x="901867" y="169626"/>
            <a:ext cx="10515600" cy="1325563"/>
          </a:xfrm>
        </p:spPr>
        <p:txBody>
          <a:bodyPr/>
          <a:lstStyle/>
          <a:p>
            <a:pPr algn="ctr"/>
            <a:r>
              <a:rPr lang="en-US" dirty="0"/>
              <a:t>Current Process To Report Claims </a:t>
            </a:r>
          </a:p>
        </p:txBody>
      </p:sp>
      <p:sp>
        <p:nvSpPr>
          <p:cNvPr id="3" name="Content Placeholder 2">
            <a:extLst>
              <a:ext uri="{FF2B5EF4-FFF2-40B4-BE49-F238E27FC236}">
                <a16:creationId xmlns:a16="http://schemas.microsoft.com/office/drawing/2014/main" id="{D341111C-0D1D-4B4B-B1FE-745418BFBE90}"/>
              </a:ext>
            </a:extLst>
          </p:cNvPr>
          <p:cNvSpPr>
            <a:spLocks noGrp="1"/>
          </p:cNvSpPr>
          <p:nvPr>
            <p:ph idx="1"/>
          </p:nvPr>
        </p:nvSpPr>
        <p:spPr>
          <a:xfrm>
            <a:off x="526418" y="1253067"/>
            <a:ext cx="4148666" cy="5122332"/>
          </a:xfrm>
        </p:spPr>
        <p:txBody>
          <a:bodyPr>
            <a:normAutofit fontScale="92500" lnSpcReduction="10000"/>
          </a:bodyPr>
          <a:lstStyle/>
          <a:p>
            <a:pPr algn="l">
              <a:buFont typeface="Wingdings" pitchFamily="2" charset="2"/>
              <a:buChar char="Ø"/>
            </a:pPr>
            <a:r>
              <a:rPr lang="en-US" sz="1700" b="0" i="0" dirty="0">
                <a:solidFill>
                  <a:srgbClr val="333333"/>
                </a:solidFill>
                <a:effectLst/>
                <a:latin typeface="Calibri" panose="020F0502020204030204" pitchFamily="34" charset="0"/>
                <a:cs typeface="Calibri" panose="020F0502020204030204" pitchFamily="34" charset="0"/>
              </a:rPr>
              <a:t>The rights owner can report listings by going to </a:t>
            </a:r>
            <a:r>
              <a:rPr lang="en-US" sz="1700" b="0" i="0" dirty="0">
                <a:solidFill>
                  <a:srgbClr val="0052CC"/>
                </a:solidFill>
                <a:effectLst/>
                <a:latin typeface="Calibri" panose="020F0502020204030204" pitchFamily="34" charset="0"/>
                <a:cs typeface="Calibri" panose="020F0502020204030204" pitchFamily="34" charset="0"/>
                <a:hlinkClick r:id="rId2"/>
              </a:rPr>
              <a:t>https://help.walmart.com/</a:t>
            </a:r>
            <a:r>
              <a:rPr lang="en-US" sz="1700" b="0" i="0" dirty="0">
                <a:solidFill>
                  <a:srgbClr val="333333"/>
                </a:solidFill>
                <a:effectLst/>
                <a:latin typeface="Calibri" panose="020F0502020204030204" pitchFamily="34" charset="0"/>
                <a:cs typeface="Calibri" panose="020F0502020204030204" pitchFamily="34" charset="0"/>
              </a:rPr>
              <a:t> and clicking on </a:t>
            </a:r>
            <a:r>
              <a:rPr lang="en-US" sz="1700" b="0" i="0" dirty="0">
                <a:solidFill>
                  <a:srgbClr val="0052CC"/>
                </a:solidFill>
                <a:effectLst/>
                <a:latin typeface="Calibri" panose="020F0502020204030204" pitchFamily="34" charset="0"/>
                <a:cs typeface="Calibri" panose="020F0502020204030204" pitchFamily="34" charset="0"/>
                <a:hlinkClick r:id="rId3"/>
              </a:rPr>
              <a:t>Report Alleged IP Infringement</a:t>
            </a:r>
            <a:r>
              <a:rPr lang="en-US" sz="1700" b="0" i="0" dirty="0">
                <a:solidFill>
                  <a:srgbClr val="333333"/>
                </a:solidFill>
                <a:effectLst/>
                <a:latin typeface="Calibri" panose="020F0502020204030204" pitchFamily="34" charset="0"/>
                <a:cs typeface="Calibri" panose="020F0502020204030204" pitchFamily="34" charset="0"/>
              </a:rPr>
              <a:t> under Other Support. On this page, there is a link at the bottom of the page </a:t>
            </a:r>
            <a:r>
              <a:rPr lang="en-US" sz="1700" b="0" i="0" dirty="0">
                <a:solidFill>
                  <a:srgbClr val="0052CC"/>
                </a:solidFill>
                <a:effectLst/>
                <a:latin typeface="Calibri" panose="020F0502020204030204" pitchFamily="34" charset="0"/>
                <a:cs typeface="Calibri" panose="020F0502020204030204" pitchFamily="34" charset="0"/>
                <a:hlinkClick r:id="rId4"/>
              </a:rPr>
              <a:t>IP Claim Form</a:t>
            </a:r>
            <a:r>
              <a:rPr lang="en-US" sz="1700" b="0" i="0" dirty="0">
                <a:solidFill>
                  <a:srgbClr val="333333"/>
                </a:solidFill>
                <a:effectLst/>
                <a:latin typeface="Calibri" panose="020F0502020204030204" pitchFamily="34" charset="0"/>
                <a:cs typeface="Calibri" panose="020F0502020204030204" pitchFamily="34" charset="0"/>
              </a:rPr>
              <a:t>. After clicking on this link, rights owners can report for the below IP infringements</a:t>
            </a:r>
            <a:r>
              <a:rPr lang="en-US" sz="1800" b="0" i="0" dirty="0">
                <a:solidFill>
                  <a:srgbClr val="333333"/>
                </a:solidFill>
                <a:effectLst/>
                <a:latin typeface="Calibri" panose="020F0502020204030204" pitchFamily="34" charset="0"/>
                <a:cs typeface="Calibri" panose="020F0502020204030204" pitchFamily="34" charset="0"/>
              </a:rPr>
              <a:t>:</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Copyright</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Trademark</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Patent</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Counterfeit</a:t>
            </a:r>
          </a:p>
          <a:p>
            <a:pPr algn="l">
              <a:buFont typeface="Wingdings" pitchFamily="2" charset="2"/>
              <a:buChar char="Ø"/>
            </a:pPr>
            <a:r>
              <a:rPr lang="en-US" sz="1700" b="0" i="0" dirty="0">
                <a:solidFill>
                  <a:srgbClr val="333333"/>
                </a:solidFill>
                <a:effectLst/>
                <a:latin typeface="Calibri" panose="020F0502020204030204" pitchFamily="34" charset="0"/>
                <a:cs typeface="Calibri" panose="020F0502020204030204" pitchFamily="34" charset="0"/>
              </a:rPr>
              <a:t>After selecting one of the above options, a web form needs to be filled out. Once the web form is submitted, a case is created which gets investigated by the manual reviewers. Based on the infringement, below are some of the immediate actions</a:t>
            </a:r>
            <a:r>
              <a:rPr lang="en-US" sz="1800" b="0" i="0" dirty="0">
                <a:solidFill>
                  <a:srgbClr val="333333"/>
                </a:solidFill>
                <a:effectLst/>
                <a:latin typeface="Calibri" panose="020F0502020204030204" pitchFamily="34" charset="0"/>
                <a:cs typeface="Calibri" panose="020F0502020204030204" pitchFamily="34" charset="0"/>
              </a:rPr>
              <a:t>:</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Item page is brought down</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Seller is removed from the item page</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Seller is asked for more information and is given two weeks to respond</a:t>
            </a:r>
          </a:p>
          <a:p>
            <a:pPr lvl="1">
              <a:buFont typeface="+mj-lt"/>
              <a:buAutoNum type="arabicPeriod"/>
            </a:pPr>
            <a:r>
              <a:rPr lang="en-US" sz="1400" b="0" i="0" dirty="0">
                <a:solidFill>
                  <a:srgbClr val="333333"/>
                </a:solidFill>
                <a:effectLst/>
                <a:latin typeface="Calibri" panose="020F0502020204030204" pitchFamily="34" charset="0"/>
                <a:cs typeface="Calibri" panose="020F0502020204030204" pitchFamily="34" charset="0"/>
              </a:rPr>
              <a:t>Seller is asked to contact the rights owner and settle the dispute</a:t>
            </a:r>
          </a:p>
          <a:p>
            <a:pPr marL="0" indent="0">
              <a:buNone/>
            </a:pPr>
            <a:endParaRPr lang="en-US" sz="1800" dirty="0"/>
          </a:p>
        </p:txBody>
      </p:sp>
      <p:pic>
        <p:nvPicPr>
          <p:cNvPr id="7" name="Picture 6" descr="Graphical user interface&#10;&#10;Description automatically generated with medium confidence">
            <a:extLst>
              <a:ext uri="{FF2B5EF4-FFF2-40B4-BE49-F238E27FC236}">
                <a16:creationId xmlns:a16="http://schemas.microsoft.com/office/drawing/2014/main" id="{83932C21-A849-504A-AC2D-3A4502514229}"/>
              </a:ext>
            </a:extLst>
          </p:cNvPr>
          <p:cNvPicPr>
            <a:picLocks noChangeAspect="1"/>
          </p:cNvPicPr>
          <p:nvPr/>
        </p:nvPicPr>
        <p:blipFill>
          <a:blip r:embed="rId5"/>
          <a:stretch>
            <a:fillRect/>
          </a:stretch>
        </p:blipFill>
        <p:spPr>
          <a:xfrm>
            <a:off x="4675084" y="1495189"/>
            <a:ext cx="7190111" cy="4389144"/>
          </a:xfrm>
          <a:prstGeom prst="rect">
            <a:avLst/>
          </a:prstGeom>
        </p:spPr>
      </p:pic>
    </p:spTree>
    <p:extLst>
      <p:ext uri="{BB962C8B-B14F-4D97-AF65-F5344CB8AC3E}">
        <p14:creationId xmlns:p14="http://schemas.microsoft.com/office/powerpoint/2010/main" val="139038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D915F-8928-1649-B397-B3DE73C97771}"/>
              </a:ext>
            </a:extLst>
          </p:cNvPr>
          <p:cNvSpPr>
            <a:spLocks noGrp="1"/>
          </p:cNvSpPr>
          <p:nvPr>
            <p:ph type="title"/>
          </p:nvPr>
        </p:nvSpPr>
        <p:spPr>
          <a:xfrm>
            <a:off x="838200" y="509321"/>
            <a:ext cx="10515600" cy="1325563"/>
          </a:xfrm>
        </p:spPr>
        <p:txBody>
          <a:bodyPr/>
          <a:lstStyle/>
          <a:p>
            <a:pPr algn="ctr"/>
            <a:r>
              <a:rPr lang="en-US" i="0" dirty="0">
                <a:solidFill>
                  <a:srgbClr val="172B4D"/>
                </a:solidFill>
                <a:effectLst/>
                <a:cs typeface="Calibri" panose="020F0502020204030204" pitchFamily="34" charset="0"/>
              </a:rPr>
              <a:t>Challenges </a:t>
            </a:r>
            <a:r>
              <a:rPr lang="en-US" dirty="0">
                <a:solidFill>
                  <a:srgbClr val="172B4D"/>
                </a:solidFill>
                <a:cs typeface="Calibri" panose="020F0502020204030204" pitchFamily="34" charset="0"/>
              </a:rPr>
              <a:t>W</a:t>
            </a:r>
            <a:r>
              <a:rPr lang="en-US" i="0" dirty="0">
                <a:solidFill>
                  <a:srgbClr val="172B4D"/>
                </a:solidFill>
                <a:effectLst/>
                <a:cs typeface="Calibri" panose="020F0502020204030204" pitchFamily="34" charset="0"/>
              </a:rPr>
              <a:t>ith </a:t>
            </a:r>
            <a:r>
              <a:rPr lang="en-US" dirty="0">
                <a:solidFill>
                  <a:srgbClr val="172B4D"/>
                </a:solidFill>
                <a:cs typeface="Calibri" panose="020F0502020204030204" pitchFamily="34" charset="0"/>
              </a:rPr>
              <a:t>T</a:t>
            </a:r>
            <a:r>
              <a:rPr lang="en-US" i="0" dirty="0">
                <a:solidFill>
                  <a:srgbClr val="172B4D"/>
                </a:solidFill>
                <a:effectLst/>
                <a:cs typeface="Calibri" panose="020F0502020204030204" pitchFamily="34" charset="0"/>
              </a:rPr>
              <a:t>he Current </a:t>
            </a:r>
            <a:r>
              <a:rPr lang="en-US" dirty="0">
                <a:solidFill>
                  <a:srgbClr val="172B4D"/>
                </a:solidFill>
                <a:cs typeface="Calibri" panose="020F0502020204030204" pitchFamily="34" charset="0"/>
              </a:rPr>
              <a:t>P</a:t>
            </a:r>
            <a:r>
              <a:rPr lang="en-US" i="0" dirty="0">
                <a:solidFill>
                  <a:srgbClr val="172B4D"/>
                </a:solidFill>
                <a:effectLst/>
                <a:cs typeface="Calibri" panose="020F0502020204030204" pitchFamily="34" charset="0"/>
              </a:rPr>
              <a:t>rocess</a:t>
            </a:r>
            <a:br>
              <a:rPr lang="en-US" b="0" i="0" dirty="0">
                <a:solidFill>
                  <a:srgbClr val="172B4D"/>
                </a:solidFill>
                <a:effectLst/>
                <a:latin typeface="-apple-system"/>
              </a:rPr>
            </a:br>
            <a:endParaRPr lang="en-US" dirty="0"/>
          </a:p>
        </p:txBody>
      </p:sp>
      <p:sp>
        <p:nvSpPr>
          <p:cNvPr id="4" name="Content Placeholder 3">
            <a:extLst>
              <a:ext uri="{FF2B5EF4-FFF2-40B4-BE49-F238E27FC236}">
                <a16:creationId xmlns:a16="http://schemas.microsoft.com/office/drawing/2014/main" id="{04C75598-75F5-AAF9-9B47-9EEE0352F190}"/>
              </a:ext>
            </a:extLst>
          </p:cNvPr>
          <p:cNvSpPr>
            <a:spLocks noGrp="1"/>
          </p:cNvSpPr>
          <p:nvPr>
            <p:ph idx="1"/>
          </p:nvPr>
        </p:nvSpPr>
        <p:spPr>
          <a:xfrm>
            <a:off x="838200" y="1563159"/>
            <a:ext cx="10515600" cy="4351338"/>
          </a:xfrm>
        </p:spPr>
        <p:txBody>
          <a:bodyPr>
            <a:normAutofit fontScale="55000" lnSpcReduction="20000"/>
          </a:bodyPr>
          <a:lstStyle/>
          <a:p>
            <a:pPr algn="l">
              <a:buFont typeface="+mj-lt"/>
              <a:buAutoNum type="arabicPeriod"/>
            </a:pPr>
            <a:r>
              <a:rPr lang="en-US" b="0" i="0" dirty="0">
                <a:solidFill>
                  <a:srgbClr val="333333"/>
                </a:solidFill>
                <a:effectLst/>
                <a:latin typeface="-apple-system"/>
              </a:rPr>
              <a:t>To report an infringement, the above webform mentioned needed to be filled out and submitted. Our current challenges:</a:t>
            </a:r>
          </a:p>
          <a:p>
            <a:pPr marL="742950" lvl="1" indent="-285750" algn="l">
              <a:buFont typeface="+mj-lt"/>
              <a:buAutoNum type="arabicPeriod"/>
            </a:pPr>
            <a:r>
              <a:rPr lang="en-US" b="0" i="0" dirty="0">
                <a:solidFill>
                  <a:srgbClr val="333333"/>
                </a:solidFill>
                <a:effectLst/>
                <a:latin typeface="-apple-system"/>
              </a:rPr>
              <a:t>Login is not required for filling the form</a:t>
            </a:r>
          </a:p>
          <a:p>
            <a:pPr marL="742950" lvl="1" indent="-285750" algn="l">
              <a:buFont typeface="+mj-lt"/>
              <a:buAutoNum type="arabicPeriod"/>
            </a:pPr>
            <a:r>
              <a:rPr lang="en-US" b="0" i="0" dirty="0">
                <a:solidFill>
                  <a:srgbClr val="333333"/>
                </a:solidFill>
                <a:effectLst/>
                <a:latin typeface="-apple-system"/>
              </a:rPr>
              <a:t>We don't know whether the user raising the infringement claim is authorized to do that</a:t>
            </a:r>
          </a:p>
          <a:p>
            <a:pPr marL="742950" lvl="1" indent="-285750" algn="l">
              <a:buFont typeface="+mj-lt"/>
              <a:buAutoNum type="arabicPeriod"/>
            </a:pPr>
            <a:r>
              <a:rPr lang="en-US" b="0" i="0" dirty="0">
                <a:solidFill>
                  <a:srgbClr val="333333"/>
                </a:solidFill>
                <a:effectLst/>
                <a:latin typeface="-apple-system"/>
              </a:rPr>
              <a:t>This exposes a vulnerability which can be exploited by fraudsters. Fraudsters can start reporting the items of other sellers. Even without knowing the authenticity of the claim, we start taking actions on the items and the sellers.</a:t>
            </a:r>
          </a:p>
          <a:p>
            <a:pPr marL="742950" lvl="1" indent="-285750" algn="l">
              <a:buFont typeface="+mj-lt"/>
              <a:buAutoNum type="arabicPeriod"/>
            </a:pPr>
            <a:r>
              <a:rPr lang="en-US" b="0" i="0" dirty="0">
                <a:solidFill>
                  <a:srgbClr val="333333"/>
                </a:solidFill>
                <a:effectLst/>
                <a:latin typeface="-apple-system"/>
              </a:rPr>
              <a:t>We don't check the devices the claim requests are coming from</a:t>
            </a:r>
          </a:p>
          <a:p>
            <a:pPr marL="742950" lvl="1" indent="-285750" algn="l">
              <a:buFont typeface="+mj-lt"/>
              <a:buAutoNum type="arabicPeriod"/>
            </a:pPr>
            <a:r>
              <a:rPr lang="en-US" b="0" i="0" dirty="0">
                <a:solidFill>
                  <a:srgbClr val="333333"/>
                </a:solidFill>
                <a:effectLst/>
                <a:latin typeface="-apple-system"/>
              </a:rPr>
              <a:t>There is a high chance of sellers using this to sabotage their competition</a:t>
            </a:r>
          </a:p>
          <a:p>
            <a:pPr marL="742950" lvl="1" indent="-285750" algn="l">
              <a:buFont typeface="+mj-lt"/>
              <a:buAutoNum type="arabicPeriod"/>
            </a:pPr>
            <a:r>
              <a:rPr lang="en-US" b="0" i="0" dirty="0">
                <a:solidFill>
                  <a:srgbClr val="333333"/>
                </a:solidFill>
                <a:effectLst/>
                <a:latin typeface="-apple-system"/>
              </a:rPr>
              <a:t>Communication to sellers and BD is currently done manually</a:t>
            </a:r>
          </a:p>
          <a:p>
            <a:pPr marL="742950" lvl="1" indent="-285750" algn="l">
              <a:buFont typeface="+mj-lt"/>
              <a:buAutoNum type="arabicPeriod"/>
            </a:pPr>
            <a:r>
              <a:rPr lang="en-US" b="0" i="0" dirty="0">
                <a:solidFill>
                  <a:srgbClr val="333333"/>
                </a:solidFill>
                <a:effectLst/>
                <a:latin typeface="-apple-system"/>
              </a:rPr>
              <a:t>There is no way to track whether the seller has responded back to a query on an IP claim</a:t>
            </a:r>
            <a:br>
              <a:rPr lang="en-US" b="0" i="0" dirty="0">
                <a:solidFill>
                  <a:srgbClr val="333333"/>
                </a:solidFill>
                <a:effectLst/>
                <a:latin typeface="-apple-system"/>
              </a:rPr>
            </a:br>
            <a:br>
              <a:rPr lang="en-US" b="0" i="0" dirty="0">
                <a:solidFill>
                  <a:srgbClr val="333333"/>
                </a:solidFill>
                <a:effectLst/>
                <a:latin typeface="-apple-system"/>
              </a:rPr>
            </a:br>
            <a:endParaRPr lang="en-US" b="0" i="0" dirty="0">
              <a:solidFill>
                <a:srgbClr val="333333"/>
              </a:solidFill>
              <a:effectLst/>
              <a:latin typeface="-apple-system"/>
            </a:endParaRPr>
          </a:p>
          <a:p>
            <a:pPr algn="l">
              <a:buFont typeface="+mj-lt"/>
              <a:buAutoNum type="arabicPeriod"/>
            </a:pPr>
            <a:r>
              <a:rPr lang="en-US" b="0" i="0" dirty="0">
                <a:solidFill>
                  <a:srgbClr val="333333"/>
                </a:solidFill>
                <a:effectLst/>
                <a:latin typeface="-apple-system"/>
              </a:rPr>
              <a:t>Currently brands/rights owners:</a:t>
            </a:r>
          </a:p>
          <a:p>
            <a:pPr marL="742950" lvl="1" indent="-285750" algn="l">
              <a:buFont typeface="+mj-lt"/>
              <a:buAutoNum type="arabicPeriod"/>
            </a:pPr>
            <a:r>
              <a:rPr lang="en-US" b="0" i="0" dirty="0">
                <a:solidFill>
                  <a:srgbClr val="333333"/>
                </a:solidFill>
                <a:effectLst/>
                <a:latin typeface="-apple-system"/>
              </a:rPr>
              <a:t>Can't search/find all of their listings in one place</a:t>
            </a:r>
          </a:p>
          <a:p>
            <a:pPr marL="742950" lvl="1" indent="-285750" algn="l">
              <a:buFont typeface="+mj-lt"/>
              <a:buAutoNum type="arabicPeriod"/>
            </a:pPr>
            <a:r>
              <a:rPr lang="en-US" b="0" i="0" dirty="0">
                <a:solidFill>
                  <a:srgbClr val="333333"/>
                </a:solidFill>
                <a:effectLst/>
                <a:latin typeface="-apple-system"/>
              </a:rPr>
              <a:t>Can't report infringements in bulk</a:t>
            </a:r>
          </a:p>
          <a:p>
            <a:pPr marL="742950" lvl="1" indent="-285750" algn="l">
              <a:buFont typeface="+mj-lt"/>
              <a:buAutoNum type="arabicPeriod"/>
            </a:pPr>
            <a:r>
              <a:rPr lang="en-US" b="0" i="0" dirty="0">
                <a:solidFill>
                  <a:srgbClr val="333333"/>
                </a:solidFill>
                <a:effectLst/>
                <a:latin typeface="-apple-system"/>
              </a:rPr>
              <a:t>Can't track the progress of their infringement claim</a:t>
            </a:r>
          </a:p>
          <a:p>
            <a:pPr marL="742950" lvl="1" indent="-285750" algn="l">
              <a:buFont typeface="+mj-lt"/>
              <a:buAutoNum type="arabicPeriod"/>
            </a:pPr>
            <a:r>
              <a:rPr lang="en-US" b="0" i="0" dirty="0">
                <a:solidFill>
                  <a:srgbClr val="333333"/>
                </a:solidFill>
                <a:effectLst/>
                <a:latin typeface="-apple-system"/>
              </a:rPr>
              <a:t>Can't upload their trademarks and patent information, which can be used to actively find infringement cases</a:t>
            </a:r>
          </a:p>
          <a:p>
            <a:pPr marL="742950" lvl="1" indent="-285750" algn="l">
              <a:buFont typeface="+mj-lt"/>
              <a:buAutoNum type="arabicPeriod"/>
            </a:pPr>
            <a:r>
              <a:rPr lang="en-US" b="0" i="0" dirty="0">
                <a:solidFill>
                  <a:srgbClr val="333333"/>
                </a:solidFill>
                <a:effectLst/>
                <a:latin typeface="-apple-system"/>
              </a:rPr>
              <a:t>Can't nominate and authorize agencies to take actions on their behalf</a:t>
            </a:r>
          </a:p>
          <a:p>
            <a:pPr marL="742950" lvl="1" indent="-285750" algn="l">
              <a:buFont typeface="+mj-lt"/>
              <a:buAutoNum type="arabicPeriod"/>
            </a:pPr>
            <a:r>
              <a:rPr lang="en-US" b="0" i="0" dirty="0">
                <a:solidFill>
                  <a:srgbClr val="333333"/>
                </a:solidFill>
                <a:effectLst/>
                <a:latin typeface="-apple-system"/>
              </a:rPr>
              <a:t>Can't do reverse image and content check to detect suspected listings with counterfeit/IP abuse</a:t>
            </a:r>
          </a:p>
          <a:p>
            <a:pPr marL="742950" lvl="1" indent="-285750" algn="l">
              <a:buFont typeface="+mj-lt"/>
              <a:buAutoNum type="arabicPeriod"/>
            </a:pPr>
            <a:r>
              <a:rPr lang="en-US" b="0" i="0" dirty="0">
                <a:solidFill>
                  <a:srgbClr val="333333"/>
                </a:solidFill>
                <a:effectLst/>
                <a:latin typeface="-apple-system"/>
              </a:rPr>
              <a:t>Can't remove the items and listings on their own</a:t>
            </a:r>
          </a:p>
          <a:p>
            <a:endParaRPr lang="en-US" dirty="0"/>
          </a:p>
        </p:txBody>
      </p:sp>
    </p:spTree>
    <p:extLst>
      <p:ext uri="{BB962C8B-B14F-4D97-AF65-F5344CB8AC3E}">
        <p14:creationId xmlns:p14="http://schemas.microsoft.com/office/powerpoint/2010/main" val="2781497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0CE60-F37C-C842-9867-9392E094BE1D}"/>
              </a:ext>
            </a:extLst>
          </p:cNvPr>
          <p:cNvSpPr>
            <a:spLocks noGrp="1"/>
          </p:cNvSpPr>
          <p:nvPr>
            <p:ph type="title"/>
          </p:nvPr>
        </p:nvSpPr>
        <p:spPr>
          <a:xfrm>
            <a:off x="838200" y="346654"/>
            <a:ext cx="10515600" cy="1325563"/>
          </a:xfrm>
        </p:spPr>
        <p:txBody>
          <a:bodyPr/>
          <a:lstStyle/>
          <a:p>
            <a:pPr algn="ctr"/>
            <a:r>
              <a:rPr lang="en-US" dirty="0"/>
              <a:t>What Will Brand Portal Do About This?</a:t>
            </a:r>
            <a:endParaRPr lang="en-US" sz="2400" dirty="0"/>
          </a:p>
        </p:txBody>
      </p:sp>
      <p:sp>
        <p:nvSpPr>
          <p:cNvPr id="5" name="TextBox 4">
            <a:extLst>
              <a:ext uri="{FF2B5EF4-FFF2-40B4-BE49-F238E27FC236}">
                <a16:creationId xmlns:a16="http://schemas.microsoft.com/office/drawing/2014/main" id="{B8015DBB-3E79-D9CE-ABB0-9AC6DCACBD01}"/>
              </a:ext>
            </a:extLst>
          </p:cNvPr>
          <p:cNvSpPr txBox="1"/>
          <p:nvPr/>
        </p:nvSpPr>
        <p:spPr>
          <a:xfrm>
            <a:off x="1272209" y="1590261"/>
            <a:ext cx="10257182" cy="4247317"/>
          </a:xfrm>
          <a:prstGeom prst="rect">
            <a:avLst/>
          </a:prstGeom>
          <a:noFill/>
        </p:spPr>
        <p:txBody>
          <a:bodyPr wrap="square" rtlCol="0">
            <a:spAutoFit/>
          </a:bodyPr>
          <a:lstStyle/>
          <a:p>
            <a:pPr marL="285750" indent="-285750">
              <a:buFont typeface="Wingdings" pitchFamily="2" charset="2"/>
              <a:buChar char="Ø"/>
            </a:pPr>
            <a:r>
              <a:rPr lang="en-US" b="0" i="0" dirty="0" err="1">
                <a:solidFill>
                  <a:srgbClr val="404040"/>
                </a:solidFill>
                <a:effectLst/>
                <a:latin typeface="-apple-system"/>
              </a:rPr>
              <a:t>RoPro</a:t>
            </a:r>
            <a:r>
              <a:rPr lang="en-US" b="0" i="0" dirty="0">
                <a:solidFill>
                  <a:srgbClr val="404040"/>
                </a:solidFill>
                <a:effectLst/>
                <a:latin typeface="-apple-system"/>
              </a:rPr>
              <a:t> embodies our commitment to provide a safe place for merchants on </a:t>
            </a:r>
            <a:r>
              <a:rPr lang="en-US" b="0" i="0" dirty="0" err="1">
                <a:solidFill>
                  <a:srgbClr val="404040"/>
                </a:solidFill>
                <a:effectLst/>
                <a:latin typeface="-apple-system"/>
              </a:rPr>
              <a:t>Walmart.com</a:t>
            </a:r>
            <a:r>
              <a:rPr lang="en-US" dirty="0">
                <a:solidFill>
                  <a:srgbClr val="404040"/>
                </a:solidFill>
                <a:latin typeface="-apple-system"/>
              </a:rPr>
              <a:t> to report their claims.</a:t>
            </a:r>
            <a:br>
              <a:rPr lang="en-US" dirty="0">
                <a:solidFill>
                  <a:srgbClr val="404040"/>
                </a:solidFill>
                <a:latin typeface="-apple-system"/>
              </a:rPr>
            </a:br>
            <a:endParaRPr lang="en-US" b="0" i="0" dirty="0">
              <a:solidFill>
                <a:srgbClr val="333333"/>
              </a:solidFill>
              <a:effectLst/>
              <a:latin typeface="-apple-system"/>
            </a:endParaRPr>
          </a:p>
          <a:p>
            <a:pPr marL="285750" indent="-285750" algn="l">
              <a:buFont typeface="Wingdings" pitchFamily="2" charset="2"/>
              <a:buChar char="Ø"/>
            </a:pPr>
            <a:r>
              <a:rPr lang="en-US" b="0" i="0" dirty="0">
                <a:solidFill>
                  <a:srgbClr val="333333"/>
                </a:solidFill>
                <a:effectLst/>
                <a:latin typeface="-apple-system"/>
              </a:rPr>
              <a:t>Counterfeit goods and other intellectual-property-infringing listings will continue to be posted to Walmart’s e-commerce platforms, despite Walmart’s best efforts to proactively mitigate abuse. </a:t>
            </a:r>
            <a:br>
              <a:rPr lang="en-US" b="0" i="0" dirty="0">
                <a:solidFill>
                  <a:srgbClr val="333333"/>
                </a:solidFill>
                <a:effectLst/>
                <a:latin typeface="-apple-system"/>
              </a:rPr>
            </a:br>
            <a:r>
              <a:rPr lang="en-US" b="0" i="0" dirty="0">
                <a:solidFill>
                  <a:srgbClr val="333333"/>
                </a:solidFill>
                <a:effectLst/>
                <a:latin typeface="-apple-system"/>
              </a:rPr>
              <a:t>(We do have a high </a:t>
            </a:r>
            <a:r>
              <a:rPr lang="en-US" b="0" i="0" dirty="0" err="1">
                <a:solidFill>
                  <a:srgbClr val="333333"/>
                </a:solidFill>
                <a:effectLst/>
                <a:latin typeface="-apple-system"/>
              </a:rPr>
              <a:t>righ</a:t>
            </a:r>
            <a:r>
              <a:rPr lang="en-US" b="0" i="0" dirty="0">
                <a:solidFill>
                  <a:srgbClr val="333333"/>
                </a:solidFill>
                <a:effectLst/>
                <a:latin typeface="-apple-system"/>
              </a:rPr>
              <a:t> detection model in production now to pro-actively identify CF items and take them down, yay!!)</a:t>
            </a:r>
            <a:br>
              <a:rPr lang="en-US" b="0" i="0" dirty="0">
                <a:solidFill>
                  <a:srgbClr val="333333"/>
                </a:solidFill>
                <a:effectLst/>
                <a:latin typeface="-apple-system"/>
              </a:rPr>
            </a:br>
            <a:endParaRPr lang="en-US" b="0" i="0" dirty="0">
              <a:solidFill>
                <a:srgbClr val="333333"/>
              </a:solidFill>
              <a:effectLst/>
              <a:latin typeface="-apple-system"/>
            </a:endParaRPr>
          </a:p>
          <a:p>
            <a:pPr marL="285750" indent="-285750" algn="l">
              <a:buFont typeface="Wingdings" pitchFamily="2" charset="2"/>
              <a:buChar char="Ø"/>
            </a:pPr>
            <a:r>
              <a:rPr lang="en-US" b="0" i="0" dirty="0">
                <a:solidFill>
                  <a:srgbClr val="333333"/>
                </a:solidFill>
                <a:effectLst/>
                <a:latin typeface="-apple-system"/>
              </a:rPr>
              <a:t>Brand holders need an efficient and easy way to report these abuses to Walmart Trust and Safety, which in turn needs an efficient way to process these complaints. Brand Portal helps provide a safe and reliable channel to raise and track these claims. </a:t>
            </a:r>
            <a:br>
              <a:rPr lang="en-US" b="0" i="0" dirty="0">
                <a:solidFill>
                  <a:srgbClr val="333333"/>
                </a:solidFill>
                <a:effectLst/>
                <a:latin typeface="-apple-system"/>
              </a:rPr>
            </a:br>
            <a:endParaRPr lang="en-US" b="0" i="0" dirty="0">
              <a:solidFill>
                <a:srgbClr val="333333"/>
              </a:solidFill>
              <a:effectLst/>
              <a:latin typeface="-apple-system"/>
            </a:endParaRPr>
          </a:p>
          <a:p>
            <a:pPr marL="285750" indent="-285750" algn="l">
              <a:buFont typeface="Wingdings" pitchFamily="2" charset="2"/>
              <a:buChar char="Ø"/>
            </a:pPr>
            <a:r>
              <a:rPr lang="en-US" b="0" i="0" dirty="0">
                <a:solidFill>
                  <a:srgbClr val="333333"/>
                </a:solidFill>
                <a:effectLst/>
                <a:latin typeface="-apple-system"/>
              </a:rPr>
              <a:t>It also helps create a strong brand-holder authentication process- to prevent abuse of the intellectual property complaint process by counterfeiters, fraudsters, and sellers and identify invalid claims.</a:t>
            </a:r>
          </a:p>
          <a:p>
            <a:endParaRPr lang="en-US" dirty="0"/>
          </a:p>
        </p:txBody>
      </p:sp>
    </p:spTree>
    <p:extLst>
      <p:ext uri="{BB962C8B-B14F-4D97-AF65-F5344CB8AC3E}">
        <p14:creationId xmlns:p14="http://schemas.microsoft.com/office/powerpoint/2010/main" val="248942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CA7E9-96A0-E54E-9A8F-4A3B5F037A15}"/>
              </a:ext>
            </a:extLst>
          </p:cNvPr>
          <p:cNvSpPr>
            <a:spLocks noGrp="1"/>
          </p:cNvSpPr>
          <p:nvPr>
            <p:ph type="title"/>
          </p:nvPr>
        </p:nvSpPr>
        <p:spPr/>
        <p:txBody>
          <a:bodyPr/>
          <a:lstStyle/>
          <a:p>
            <a:r>
              <a:rPr lang="en-US" dirty="0"/>
              <a:t>Brand Portal Dashboard Useful Links:</a:t>
            </a:r>
          </a:p>
        </p:txBody>
      </p:sp>
      <p:sp>
        <p:nvSpPr>
          <p:cNvPr id="3" name="Content Placeholder 2">
            <a:extLst>
              <a:ext uri="{FF2B5EF4-FFF2-40B4-BE49-F238E27FC236}">
                <a16:creationId xmlns:a16="http://schemas.microsoft.com/office/drawing/2014/main" id="{85A5B3D2-25FB-B548-AE06-640481512047}"/>
              </a:ext>
            </a:extLst>
          </p:cNvPr>
          <p:cNvSpPr>
            <a:spLocks noGrp="1"/>
          </p:cNvSpPr>
          <p:nvPr>
            <p:ph idx="1"/>
          </p:nvPr>
        </p:nvSpPr>
        <p:spPr/>
        <p:txBody>
          <a:bodyPr>
            <a:normAutofit/>
          </a:bodyPr>
          <a:lstStyle/>
          <a:p>
            <a:r>
              <a:rPr lang="en-US" sz="3600" u="sng" dirty="0">
                <a:solidFill>
                  <a:schemeClr val="accent1"/>
                </a:solidFill>
                <a:hlinkClick r:id="rId2"/>
              </a:rPr>
              <a:t>https://confluence.walmart.com/pages/viewpage.action?spaceKey=CDF&amp;title=RoPro%3A+Rights+Owner+Protection+Program</a:t>
            </a:r>
            <a:endParaRPr lang="en-US" sz="3600" u="sng" dirty="0">
              <a:solidFill>
                <a:schemeClr val="accent1"/>
              </a:solidFill>
            </a:endParaRPr>
          </a:p>
          <a:p>
            <a:r>
              <a:rPr lang="en-US" sz="3600" u="sng" dirty="0">
                <a:solidFill>
                  <a:schemeClr val="accent1"/>
                </a:solidFill>
                <a:hlinkClick r:id="rId3"/>
              </a:rPr>
              <a:t>https://confluence.walmart.com/pages/viewpage.action?spaceKey=CDF&amp;title=Information+Architecture+-+Brand+Portal</a:t>
            </a:r>
            <a:endParaRPr lang="en-US" sz="3600" u="sng" dirty="0">
              <a:solidFill>
                <a:schemeClr val="accent1"/>
              </a:solidFill>
            </a:endParaRPr>
          </a:p>
          <a:p>
            <a:r>
              <a:rPr lang="en-US" sz="3600" u="sng" dirty="0">
                <a:solidFill>
                  <a:schemeClr val="accent1"/>
                </a:solidFill>
              </a:rPr>
              <a:t>https://</a:t>
            </a:r>
            <a:r>
              <a:rPr lang="en-US" sz="3600" u="sng" dirty="0" err="1">
                <a:solidFill>
                  <a:schemeClr val="accent1"/>
                </a:solidFill>
              </a:rPr>
              <a:t>confluence.walmart.com</a:t>
            </a:r>
            <a:r>
              <a:rPr lang="en-US" sz="3600" u="sng" dirty="0">
                <a:solidFill>
                  <a:schemeClr val="accent1"/>
                </a:solidFill>
              </a:rPr>
              <a:t>/display/CDF/</a:t>
            </a:r>
            <a:r>
              <a:rPr lang="en-US" sz="3600" u="sng" dirty="0" err="1">
                <a:solidFill>
                  <a:schemeClr val="accent1"/>
                </a:solidFill>
              </a:rPr>
              <a:t>Brand+Portal+Roadmap</a:t>
            </a:r>
            <a:endParaRPr lang="en-US" sz="3600" u="sng" dirty="0">
              <a:solidFill>
                <a:schemeClr val="accent1"/>
              </a:solidFill>
            </a:endParaRPr>
          </a:p>
        </p:txBody>
      </p:sp>
    </p:spTree>
    <p:extLst>
      <p:ext uri="{BB962C8B-B14F-4D97-AF65-F5344CB8AC3E}">
        <p14:creationId xmlns:p14="http://schemas.microsoft.com/office/powerpoint/2010/main" val="2965852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01B6AB-A579-2C4A-A82D-354471BC06D6}"/>
              </a:ext>
            </a:extLst>
          </p:cNvPr>
          <p:cNvSpPr>
            <a:spLocks noGrp="1"/>
          </p:cNvSpPr>
          <p:nvPr>
            <p:ph idx="1"/>
          </p:nvPr>
        </p:nvSpPr>
        <p:spPr/>
        <p:txBody>
          <a:bodyPr>
            <a:normAutofit/>
          </a:bodyPr>
          <a:lstStyle/>
          <a:p>
            <a:pPr marL="0" indent="0" algn="ctr">
              <a:buNone/>
            </a:pPr>
            <a:r>
              <a:rPr lang="en-US" sz="6000" dirty="0"/>
              <a:t>Thankyou!!</a:t>
            </a:r>
          </a:p>
        </p:txBody>
      </p:sp>
    </p:spTree>
    <p:extLst>
      <p:ext uri="{BB962C8B-B14F-4D97-AF65-F5344CB8AC3E}">
        <p14:creationId xmlns:p14="http://schemas.microsoft.com/office/powerpoint/2010/main" val="37938437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23364</TotalTime>
  <Words>806</Words>
  <Application>Microsoft Macintosh PowerPoint</Application>
  <PresentationFormat>Widescreen</PresentationFormat>
  <Paragraphs>48</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Calibri</vt:lpstr>
      <vt:lpstr>Calibri Light</vt:lpstr>
      <vt:lpstr>Wingdings</vt:lpstr>
      <vt:lpstr>Office Theme</vt:lpstr>
      <vt:lpstr>BRAND PORTAL DASHBOARD</vt:lpstr>
      <vt:lpstr>What Is Brand Portal? </vt:lpstr>
      <vt:lpstr>What Are Counterfeit Items?  (And why we should care)</vt:lpstr>
      <vt:lpstr>Current Process To Report Claims </vt:lpstr>
      <vt:lpstr>Challenges With The Current Process </vt:lpstr>
      <vt:lpstr>What Will Brand Portal Do About This?</vt:lpstr>
      <vt:lpstr>Brand Portal Dashboard Useful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CF DASHBOARD</dc:title>
  <dc:creator>Shruti Tripathi - Vendor</dc:creator>
  <cp:lastModifiedBy>Shruti Tripathi - Vendor</cp:lastModifiedBy>
  <cp:revision>13</cp:revision>
  <dcterms:created xsi:type="dcterms:W3CDTF">2022-04-20T15:41:19Z</dcterms:created>
  <dcterms:modified xsi:type="dcterms:W3CDTF">2022-10-06T18:56:15Z</dcterms:modified>
</cp:coreProperties>
</file>

<file path=docProps/thumbnail.jpeg>
</file>